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6"/>
  </p:notesMasterIdLst>
  <p:sldIdLst>
    <p:sldId id="324" r:id="rId2"/>
    <p:sldId id="257" r:id="rId3"/>
    <p:sldId id="276" r:id="rId4"/>
    <p:sldId id="299" r:id="rId5"/>
    <p:sldId id="260" r:id="rId6"/>
    <p:sldId id="261" r:id="rId7"/>
    <p:sldId id="262" r:id="rId8"/>
    <p:sldId id="281" r:id="rId9"/>
    <p:sldId id="278" r:id="rId10"/>
    <p:sldId id="279" r:id="rId11"/>
    <p:sldId id="282" r:id="rId12"/>
    <p:sldId id="266" r:id="rId13"/>
    <p:sldId id="287" r:id="rId14"/>
    <p:sldId id="283" r:id="rId15"/>
    <p:sldId id="285" r:id="rId16"/>
    <p:sldId id="265" r:id="rId17"/>
    <p:sldId id="274" r:id="rId18"/>
    <p:sldId id="288" r:id="rId19"/>
    <p:sldId id="323" r:id="rId20"/>
    <p:sldId id="273" r:id="rId21"/>
    <p:sldId id="286" r:id="rId22"/>
    <p:sldId id="268" r:id="rId23"/>
    <p:sldId id="300" r:id="rId24"/>
    <p:sldId id="322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2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99C38-CD77-4D22-B8BC-BF64D58322DF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B40FA-5F14-4A92-8E7E-C67410B562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492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8361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87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42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488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60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13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73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25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12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74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156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92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953BC-0EE2-4F12-AA28-7F8576818613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9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cropwatch.unl.edu/2017/compare-varieties-winter-wheat-field-days-jun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10" Type="http://schemas.openxmlformats.org/officeDocument/2006/relationships/image" Target="../media/image74.jpeg"/><Relationship Id="rId4" Type="http://schemas.openxmlformats.org/officeDocument/2006/relationships/image" Target="../media/image68.jpeg"/><Relationship Id="rId9" Type="http://schemas.openxmlformats.org/officeDocument/2006/relationships/image" Target="../media/image7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4600" b="1" dirty="0" smtClean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r>
              <a:rPr lang="pt-BR" sz="3600" b="1" smtClean="0">
                <a:solidFill>
                  <a:schemeClr val="bg1"/>
                </a:solidFill>
              </a:rPr>
              <a:t>Aula </a:t>
            </a:r>
            <a:r>
              <a:rPr lang="pt-BR" sz="3600" b="1" smtClean="0">
                <a:solidFill>
                  <a:schemeClr val="bg1"/>
                </a:solidFill>
              </a:rPr>
              <a:t>03: </a:t>
            </a:r>
            <a:r>
              <a:rPr lang="pt-BR" sz="36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91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1073332" y="180976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Unidade Experimental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(Parcela)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0" b="26730"/>
          <a:stretch/>
        </p:blipFill>
        <p:spPr>
          <a:xfrm>
            <a:off x="4026713" y="2616110"/>
            <a:ext cx="7695024" cy="315862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 t="19556" r="1068" b="10222"/>
          <a:stretch/>
        </p:blipFill>
        <p:spPr>
          <a:xfrm>
            <a:off x="549635" y="2616110"/>
            <a:ext cx="3238592" cy="31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1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1073332" y="180976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Unidade Experimental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(Parcela)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92" y="4343835"/>
            <a:ext cx="2196736" cy="2417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14"/>
          <a:stretch/>
        </p:blipFill>
        <p:spPr>
          <a:xfrm>
            <a:off x="7875992" y="1638382"/>
            <a:ext cx="2179802" cy="2417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6" descr="Experimental setup of peas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600" y="1704562"/>
            <a:ext cx="3383575" cy="25376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Vinicius\Dropbox\Análise de Imagem\Artigos\Plant Disease_MutiSVM\Leaf_Disease_Detection_code\Manu's Disease Dataset\cafe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574" y="4343835"/>
            <a:ext cx="3157625" cy="2342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57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678091" y="145551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Parte do material experimental que pertence a parcela, recebem os tratamentos, como o restante do material, mas não é considerado na análise </a:t>
            </a:r>
            <a:r>
              <a:rPr lang="pt-BR" smtClean="0"/>
              <a:t>dos resultados.</a:t>
            </a:r>
            <a:endParaRPr lang="pt-BR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5122" name="Picture 2" descr="Resultado de imagem para bordadura experiment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3" r="2892" b="36229"/>
          <a:stretch/>
        </p:blipFill>
        <p:spPr bwMode="auto">
          <a:xfrm>
            <a:off x="1712234" y="2862943"/>
            <a:ext cx="8879566" cy="299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1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3471454" y="1625946"/>
            <a:ext cx="5214257" cy="49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92"/>
          <a:stretch/>
        </p:blipFill>
        <p:spPr>
          <a:xfrm>
            <a:off x="3188233" y="2081350"/>
            <a:ext cx="5955208" cy="365759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197531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7258594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4197532" y="5077097"/>
            <a:ext cx="3426822" cy="322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5206829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6205305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696901" y="35408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P1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676389" y="35408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P2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710531" y="35408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P3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223156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209177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216127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284219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5829322" y="502998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32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Importância dos princípios da experimentação no melhoramento de plantas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843042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F = G + M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V(F) = V(G) + V(M) + 2COV(G,M)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V(G) = V(F) – V(M) – 2COV(G,M)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Como estimar </a:t>
            </a:r>
            <a:r>
              <a:rPr lang="pt-BR" dirty="0" smtClean="0">
                <a:solidFill>
                  <a:srgbClr val="FF0000"/>
                </a:solidFill>
              </a:rPr>
              <a:t>V(M) </a:t>
            </a:r>
            <a:r>
              <a:rPr lang="pt-BR" dirty="0" smtClean="0"/>
              <a:t>e </a:t>
            </a:r>
            <a:r>
              <a:rPr lang="pt-BR" dirty="0" smtClean="0">
                <a:solidFill>
                  <a:srgbClr val="FF0000"/>
                </a:solidFill>
              </a:rPr>
              <a:t>COV(G,M)</a:t>
            </a:r>
            <a:r>
              <a:rPr lang="pt-BR" dirty="0" smtClean="0"/>
              <a:t>?</a:t>
            </a:r>
            <a:endParaRPr lang="pt-BR" dirty="0"/>
          </a:p>
          <a:p>
            <a:pPr marL="0" indent="0" algn="just">
              <a:lnSpc>
                <a:spcPct val="150000"/>
              </a:lnSpc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247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Experimentação</a:t>
            </a:r>
            <a:br>
              <a:rPr lang="pt-BR" sz="3600" dirty="0"/>
            </a:br>
            <a:r>
              <a:rPr lang="pt-BR" sz="2800" dirty="0"/>
              <a:t>Como estimar a variância ambiental V(M)?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Repetição</a:t>
            </a:r>
            <a:r>
              <a:rPr lang="pt-BR" dirty="0" smtClean="0"/>
              <a:t>: consiste em aplicar o mesmo tratamento a várias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Permite </a:t>
            </a:r>
            <a:r>
              <a:rPr lang="pt-BR" dirty="0"/>
              <a:t>o</a:t>
            </a:r>
            <a:r>
              <a:rPr lang="pt-BR" dirty="0" smtClean="0"/>
              <a:t>bter a estimativa do erro experimental e da variância ambiental V(M)</a:t>
            </a:r>
          </a:p>
          <a:p>
            <a:pPr marL="0" indent="0" algn="just">
              <a:buNone/>
            </a:pP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821378"/>
              </p:ext>
            </p:extLst>
          </p:nvPr>
        </p:nvGraphicFramePr>
        <p:xfrm>
          <a:off x="3048000" y="4584334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5225143" y="4005940"/>
            <a:ext cx="1734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Experimento 1</a:t>
            </a:r>
          </a:p>
        </p:txBody>
      </p:sp>
    </p:spTree>
    <p:extLst>
      <p:ext uri="{BB962C8B-B14F-4D97-AF65-F5344CB8AC3E}">
        <p14:creationId xmlns:p14="http://schemas.microsoft.com/office/powerpoint/2010/main" val="122149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Determinação do número de repetições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3683089" y="4538389"/>
                <a:ext cx="4720780" cy="699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𝐸𝑟𝑟𝑜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𝑃𝑎𝑑𝑟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𝑑𝑎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89" y="4538389"/>
                <a:ext cx="4720780" cy="6993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/>
          <p:cNvSpPr txBox="1"/>
          <p:nvPr/>
        </p:nvSpPr>
        <p:spPr>
          <a:xfrm>
            <a:off x="8595363" y="2983471"/>
            <a:ext cx="2951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Precisão Experimental</a:t>
            </a: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545598" y="2978669"/>
            <a:ext cx="242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Erro Experimental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044020" y="2961255"/>
            <a:ext cx="2970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Número de repetições</a:t>
            </a:r>
          </a:p>
        </p:txBody>
      </p:sp>
      <p:sp>
        <p:nvSpPr>
          <p:cNvPr id="8" name="Seta para Cima 7"/>
          <p:cNvSpPr/>
          <p:nvPr/>
        </p:nvSpPr>
        <p:spPr>
          <a:xfrm>
            <a:off x="1689461" y="2795446"/>
            <a:ext cx="393519" cy="6792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9" name="Seta para Cima 8"/>
          <p:cNvSpPr/>
          <p:nvPr/>
        </p:nvSpPr>
        <p:spPr>
          <a:xfrm rot="10800000">
            <a:off x="5116293" y="2825925"/>
            <a:ext cx="393519" cy="6792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0" name="Seta para Cima 9"/>
          <p:cNvSpPr/>
          <p:nvPr/>
        </p:nvSpPr>
        <p:spPr>
          <a:xfrm>
            <a:off x="8207110" y="2841117"/>
            <a:ext cx="393519" cy="6792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982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Erro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3982" y="1843042"/>
            <a:ext cx="11699012" cy="4351338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Variações aleatórias entre unidades experimentais (parcelas) que receberam o </a:t>
            </a:r>
            <a:r>
              <a:rPr lang="pt-BR" smtClean="0"/>
              <a:t>mesmo tratamento.</a:t>
            </a:r>
            <a:endParaRPr lang="pt-BR" dirty="0" smtClean="0"/>
          </a:p>
          <a:p>
            <a:pPr algn="just"/>
            <a:r>
              <a:rPr lang="pt-BR" dirty="0" smtClean="0"/>
              <a:t>Efeito </a:t>
            </a:r>
            <a:r>
              <a:rPr lang="pt-BR" dirty="0"/>
              <a:t>de fatores que atuam de forma aleatória e que não são passíveis de controle </a:t>
            </a:r>
            <a:r>
              <a:rPr lang="pt-BR"/>
              <a:t>pelo </a:t>
            </a:r>
            <a:r>
              <a:rPr lang="pt-BR" smtClean="0"/>
              <a:t>experimentador.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585" y="3696790"/>
            <a:ext cx="3932944" cy="295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83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Erro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3982" y="1843042"/>
            <a:ext cx="11699012" cy="4351338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Fatores que afetam o erro experimental</a:t>
            </a:r>
          </a:p>
          <a:p>
            <a:pPr lvl="1" algn="just"/>
            <a:r>
              <a:rPr lang="pt-BR" dirty="0" smtClean="0"/>
              <a:t>Heterogeneidade do solo</a:t>
            </a:r>
          </a:p>
          <a:p>
            <a:pPr lvl="1" algn="just"/>
            <a:r>
              <a:rPr lang="pt-BR" dirty="0" smtClean="0"/>
              <a:t>Heterogeneidade dos tratamentos genéticos</a:t>
            </a:r>
          </a:p>
          <a:p>
            <a:pPr lvl="1" algn="just"/>
            <a:r>
              <a:rPr lang="pt-BR" dirty="0" smtClean="0"/>
              <a:t>Tamanho e forma das parcelas</a:t>
            </a:r>
          </a:p>
          <a:p>
            <a:pPr lvl="1" algn="just"/>
            <a:r>
              <a:rPr lang="pt-BR" dirty="0" smtClean="0"/>
              <a:t>Efeito de Estande</a:t>
            </a:r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724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pic>
        <p:nvPicPr>
          <p:cNvPr id="4098" name="Picture 2" descr="Resultado de imagem para hipote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82" y="1674632"/>
            <a:ext cx="8575869" cy="450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8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Experimentação</a:t>
            </a:r>
            <a:br>
              <a:rPr lang="pt-BR" sz="3600" dirty="0"/>
            </a:br>
            <a:r>
              <a:rPr lang="pt-BR" sz="2800" dirty="0"/>
              <a:t>Como estimar a COV(G,M)?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634032"/>
            <a:ext cx="78867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Casualização</a:t>
            </a:r>
            <a:r>
              <a:rPr lang="pt-BR" dirty="0" smtClean="0"/>
              <a:t>: consiste em distribuir ao acaso os tratamentos às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Evita que algum dos tratamentos seja sistematicamente favorecido ou desfavorecido por fatores fora de controle </a:t>
            </a:r>
            <a:r>
              <a:rPr lang="pt-BR" smtClean="0"/>
              <a:t>do pesquisador.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993372"/>
              </p:ext>
            </p:extLst>
          </p:nvPr>
        </p:nvGraphicFramePr>
        <p:xfrm>
          <a:off x="7306492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4049485" y="4781004"/>
            <a:ext cx="428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Sem Casualização </a:t>
            </a:r>
            <a:r>
              <a:rPr lang="pt-BR" sz="2000" b="1" dirty="0" err="1"/>
              <a:t>vs</a:t>
            </a:r>
            <a:r>
              <a:rPr lang="pt-BR" sz="2000" b="1" dirty="0"/>
              <a:t> Com Casualização</a:t>
            </a:r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887895"/>
              </p:ext>
            </p:extLst>
          </p:nvPr>
        </p:nvGraphicFramePr>
        <p:xfrm>
          <a:off x="2664823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3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4958" y="1556957"/>
            <a:ext cx="10930269" cy="71232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Controle Local</a:t>
            </a:r>
            <a:r>
              <a:rPr lang="pt-BR" dirty="0" smtClean="0"/>
              <a:t>: Arranjos na distribuição dos tratamentos de modo a atenuar os problemas de </a:t>
            </a:r>
            <a:r>
              <a:rPr lang="pt-BR" smtClean="0"/>
              <a:t>heterogeneidade ambiental.</a:t>
            </a: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>
            <a:off x="1401374" y="3065720"/>
            <a:ext cx="39290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55217" y="232866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330459" y="2255270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8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95591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Maneira como os tratamentos são designados às unidades experimentais.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4207951" y="2897399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5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698" y="1951287"/>
            <a:ext cx="5340695" cy="4815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16" descr="https://scontent.fbsb9-1.fna.fbcdn.net/v/t1.15752-9/68667793_469450527182259_8309090382776369152_n.jpg?_nc_cat=100&amp;_nc_oc=AQmHJWaK6IwHcN9Eghmzco2MITSVeHCGd0fCYmeOJ9AmcsNgSCY-5C3ccxymMSFPKzA&amp;_nc_ht=scontent.fbsb9-1.fna&amp;oh=3deeddab9deaee90cff9fa4b15d27dc0&amp;oe=5DD275D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709" y="2874994"/>
            <a:ext cx="3791329" cy="30554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Atividades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49299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1. Planejamento</a:t>
            </a:r>
            <a:endParaRPr lang="pt-BR" i="1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9559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dirty="0" smtClean="0"/>
              <a:t>Objetivo da pesquisa</a:t>
            </a:r>
          </a:p>
          <a:p>
            <a:pPr algn="just"/>
            <a:r>
              <a:rPr lang="pt-BR" dirty="0" smtClean="0"/>
              <a:t>Tratamentos genéticos</a:t>
            </a:r>
          </a:p>
          <a:p>
            <a:pPr lvl="1" algn="just"/>
            <a:r>
              <a:rPr lang="pt-BR" dirty="0"/>
              <a:t>Número de tratamentos</a:t>
            </a:r>
          </a:p>
          <a:p>
            <a:pPr lvl="1" algn="just"/>
            <a:r>
              <a:rPr lang="pt-BR" dirty="0" smtClean="0"/>
              <a:t>Disponibilidade </a:t>
            </a:r>
            <a:r>
              <a:rPr lang="pt-BR" dirty="0"/>
              <a:t>de material vegetativo</a:t>
            </a:r>
          </a:p>
          <a:p>
            <a:pPr algn="just"/>
            <a:r>
              <a:rPr lang="pt-BR" dirty="0" smtClean="0"/>
              <a:t>Delineamento experimental</a:t>
            </a:r>
          </a:p>
          <a:p>
            <a:pPr algn="just"/>
            <a:r>
              <a:rPr lang="pt-BR" dirty="0" smtClean="0"/>
              <a:t>Tamanho das parcelas</a:t>
            </a:r>
          </a:p>
          <a:p>
            <a:pPr algn="just"/>
            <a:r>
              <a:rPr lang="pt-BR" dirty="0" smtClean="0"/>
              <a:t>Número de repetições</a:t>
            </a:r>
          </a:p>
          <a:p>
            <a:pPr algn="just"/>
            <a:r>
              <a:rPr lang="pt-BR" dirty="0" smtClean="0"/>
              <a:t>Porcentagem desejada de discriminação dos tratamentos</a:t>
            </a:r>
          </a:p>
          <a:p>
            <a:pPr algn="just"/>
            <a:r>
              <a:rPr lang="pt-BR" dirty="0" smtClean="0"/>
              <a:t>Disponibilidade de área experimental</a:t>
            </a:r>
          </a:p>
          <a:p>
            <a:pPr algn="just"/>
            <a:r>
              <a:rPr lang="pt-BR" dirty="0"/>
              <a:t>Número de ambientes</a:t>
            </a:r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 smtClean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535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435225"/>
            <a:ext cx="10685416" cy="3591106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Delineamento inteiramente </a:t>
            </a:r>
            <a:r>
              <a:rPr lang="pt-BR" dirty="0" err="1" smtClean="0">
                <a:solidFill>
                  <a:srgbClr val="00B050"/>
                </a:solidFill>
              </a:rPr>
              <a:t>casualizado</a:t>
            </a:r>
            <a:r>
              <a:rPr lang="pt-BR" dirty="0" smtClean="0">
                <a:solidFill>
                  <a:srgbClr val="00B050"/>
                </a:solidFill>
              </a:rPr>
              <a:t> – DIC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em blocos </a:t>
            </a:r>
            <a:r>
              <a:rPr lang="pt-BR" dirty="0" err="1" smtClean="0">
                <a:solidFill>
                  <a:srgbClr val="00B050"/>
                </a:solidFill>
              </a:rPr>
              <a:t>casualizados</a:t>
            </a:r>
            <a:r>
              <a:rPr lang="pt-BR" dirty="0" smtClean="0">
                <a:solidFill>
                  <a:srgbClr val="00B050"/>
                </a:solidFill>
              </a:rPr>
              <a:t> – DBC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de quadrado latino - DQL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de blocos incompletos – (</a:t>
            </a:r>
            <a:r>
              <a:rPr lang="pt-BR" dirty="0" err="1" smtClean="0">
                <a:solidFill>
                  <a:srgbClr val="00B050"/>
                </a:solidFill>
              </a:rPr>
              <a:t>Látice</a:t>
            </a:r>
            <a:r>
              <a:rPr lang="pt-BR" dirty="0" smtClean="0">
                <a:solidFill>
                  <a:srgbClr val="00B050"/>
                </a:solidFill>
              </a:rPr>
              <a:t> quadrado)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de blocos aumentados - DBA</a:t>
            </a:r>
          </a:p>
          <a:p>
            <a:r>
              <a:rPr lang="pt-BR" dirty="0" smtClean="0">
                <a:solidFill>
                  <a:srgbClr val="7030A0"/>
                </a:solidFill>
              </a:rPr>
              <a:t>Grupos </a:t>
            </a:r>
            <a:r>
              <a:rPr lang="pt-BR" dirty="0">
                <a:solidFill>
                  <a:srgbClr val="7030A0"/>
                </a:solidFill>
              </a:rPr>
              <a:t>de experimentos</a:t>
            </a:r>
          </a:p>
          <a:p>
            <a:r>
              <a:rPr lang="pt-BR" dirty="0" smtClean="0">
                <a:solidFill>
                  <a:srgbClr val="7030A0"/>
                </a:solidFill>
              </a:rPr>
              <a:t>Experimentos em testemunha intercalar</a:t>
            </a:r>
          </a:p>
          <a:p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008017" y="238851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Formas de implantação (“delineamentos”) de experimentos no melhoramento de plantas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838199" y="1564414"/>
            <a:ext cx="10685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A escolha </a:t>
            </a:r>
            <a:r>
              <a:rPr lang="pt-BR" sz="2400" dirty="0" smtClean="0">
                <a:solidFill>
                  <a:srgbClr val="FF0000"/>
                </a:solidFill>
              </a:rPr>
              <a:t>de como implantar um experimento visa </a:t>
            </a:r>
            <a:r>
              <a:rPr lang="pt-BR" sz="2400" dirty="0">
                <a:solidFill>
                  <a:srgbClr val="FF0000"/>
                </a:solidFill>
              </a:rPr>
              <a:t>atender os princípios básicos da experimentação e os fatores práticos da implementação de </a:t>
            </a:r>
            <a:r>
              <a:rPr lang="pt-BR" sz="2400">
                <a:solidFill>
                  <a:srgbClr val="FF0000"/>
                </a:solidFill>
              </a:rPr>
              <a:t>um </a:t>
            </a:r>
            <a:r>
              <a:rPr lang="pt-BR" sz="2400" smtClean="0">
                <a:solidFill>
                  <a:srgbClr val="FF0000"/>
                </a:solidFill>
              </a:rPr>
              <a:t>experimento.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04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8800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- DIC</a:t>
            </a:r>
            <a:endParaRPr lang="pt-BR" dirty="0"/>
          </a:p>
        </p:txBody>
      </p:sp>
      <p:pic>
        <p:nvPicPr>
          <p:cNvPr id="12290" name="Picture 2" descr="https://scontent.fsdu12-1.fna.fbcdn.net/v/t1.15752-9/67728760_374413436607857_1472787703622795264_n.jpg?_nc_cat=106&amp;_nc_oc=AQlEwSEh5wUF4KqtIBJDYy-DIq3mIBXw2Xrz1XjOBXGCxsp3v6-hqST-9ytlA2PIMSI&amp;_nc_ht=scontent.fsdu12-1.fna&amp;oh=c18395bac705976890f22e3a527d43f9&amp;oe=5DA8155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811" y="1581354"/>
            <a:ext cx="3378770" cy="253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scontent.fsdu12-1.fna.fbcdn.net/v/t1.15752-9/67207650_736994863383521_2501572580222173184_n.jpg?_nc_cat=102&amp;_nc_oc=AQnfMmgP-h1WQWg719uh0B5p1L-bBNEvgBQ0m43EE94eeTzpybIbZLr4aaqZTC3gEIA&amp;_nc_ht=scontent.fsdu12-1.fna&amp;oh=debddcf67c2184a8da39b97416fbb0e3&amp;oe=5DB80AE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097" y="1579375"/>
            <a:ext cx="3384048" cy="25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scontent.fsdu12-1.fna.fbcdn.net/v/t1.15752-9/67325113_2260351694020297_3225293630663032832_n.jpg?_nc_cat=110&amp;_nc_oc=AQmQ6QZzTNrzHkvN-1ofDj7DdedetxiQJHgSkagnvPeaLyeZwKoIpXl9q9vtKQTzizU&amp;_nc_ht=scontent.fsdu12-1.fna&amp;oh=bc4540a293395f2d4be8f877ef477d75&amp;oe=5DA2027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040" y="4246294"/>
            <a:ext cx="3384047" cy="25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xperimental setup of peas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96" y="4212006"/>
            <a:ext cx="3383575" cy="25376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Vinicius\Dropbox\Análise de Imagem\Artigos\Plant Disease_MutiSVM\Leaf_Disease_Detection_code\Manu's Disease Dataset\cafe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467" y="4280934"/>
            <a:ext cx="3327671" cy="2468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313702" y="1651864"/>
            <a:ext cx="4437594" cy="712328"/>
          </a:xfrm>
        </p:spPr>
        <p:txBody>
          <a:bodyPr>
            <a:noAutofit/>
          </a:bodyPr>
          <a:lstStyle/>
          <a:p>
            <a:pPr algn="just"/>
            <a:r>
              <a:rPr lang="pt-BR" sz="2400" dirty="0" smtClean="0">
                <a:solidFill>
                  <a:srgbClr val="FF0000"/>
                </a:solidFill>
              </a:rPr>
              <a:t>Realizados em condições controladas;</a:t>
            </a:r>
          </a:p>
          <a:p>
            <a:pPr algn="just"/>
            <a:r>
              <a:rPr lang="pt-BR" sz="2400" dirty="0" smtClean="0">
                <a:solidFill>
                  <a:srgbClr val="FF0000"/>
                </a:solidFill>
              </a:rPr>
              <a:t>Pressupõe-se que a área é homogênea;</a:t>
            </a:r>
          </a:p>
          <a:p>
            <a:pPr algn="just"/>
            <a:r>
              <a:rPr lang="pt-BR" sz="2400" dirty="0" smtClean="0">
                <a:solidFill>
                  <a:srgbClr val="FF0000"/>
                </a:solidFill>
              </a:rPr>
              <a:t>Os tratamentos são dispostos de forma </a:t>
            </a:r>
            <a:r>
              <a:rPr lang="pt-BR" sz="2400" smtClean="0">
                <a:solidFill>
                  <a:srgbClr val="FF0000"/>
                </a:solidFill>
              </a:rPr>
              <a:t>totalmente aleatória.</a:t>
            </a:r>
            <a:endParaRPr lang="pt-BR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81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</a:t>
            </a:r>
            <a:r>
              <a:rPr lang="pt-BR" dirty="0" err="1" smtClean="0"/>
              <a:t>Casualizados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193766" y="1817327"/>
            <a:ext cx="4789733" cy="4566056"/>
          </a:xfrm>
          <a:prstGeom prst="rect">
            <a:avLst/>
          </a:prstGeom>
        </p:spPr>
      </p:pic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068581" y="1913121"/>
            <a:ext cx="6844745" cy="712328"/>
          </a:xfrm>
        </p:spPr>
        <p:txBody>
          <a:bodyPr>
            <a:noAutofit/>
          </a:bodyPr>
          <a:lstStyle/>
          <a:p>
            <a:pPr algn="just"/>
            <a:r>
              <a:rPr lang="pt-BR" dirty="0" smtClean="0">
                <a:solidFill>
                  <a:srgbClr val="FF0000"/>
                </a:solidFill>
              </a:rPr>
              <a:t>Há restrição na casualização;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Todos os tratamentos são amostrados dentro de cada bloco;</a:t>
            </a:r>
            <a:endParaRPr lang="pt-BR" dirty="0">
              <a:solidFill>
                <a:srgbClr val="FF0000"/>
              </a:solidFill>
            </a:endParaRP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Homogeneidade na área dentro dos blocos;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Não há homogeneidade na área total;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Utilizados em áreas que existe variação ambiental em um sentido </a:t>
            </a:r>
            <a:r>
              <a:rPr lang="pt-BR" smtClean="0">
                <a:solidFill>
                  <a:srgbClr val="FF0000"/>
                </a:solidFill>
              </a:rPr>
              <a:t>da área.</a:t>
            </a:r>
            <a:endParaRPr lang="pt-BR" dirty="0" smtClean="0">
              <a:solidFill>
                <a:srgbClr val="FF0000"/>
              </a:solidFill>
            </a:endParaRP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Ideal para avaliação de poucos tratamentos, uma vez que todos os tratamentos devem estar nos blocos que a área </a:t>
            </a:r>
            <a:r>
              <a:rPr lang="pt-BR" smtClean="0">
                <a:solidFill>
                  <a:srgbClr val="FF0000"/>
                </a:solidFill>
              </a:rPr>
              <a:t>é homogênea.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6983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Quadrado Latino</a:t>
            </a:r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73" y="1824933"/>
            <a:ext cx="4390395" cy="293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086855" y="1824933"/>
          <a:ext cx="7034407" cy="2756969"/>
        </p:xfrm>
        <a:graphic>
          <a:graphicData uri="http://schemas.openxmlformats.org/drawingml/2006/table">
            <a:tbl>
              <a:tblPr/>
              <a:tblGrid>
                <a:gridCol w="518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3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2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4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4217">
                  <a:extLst>
                    <a:ext uri="{9D8B030D-6E8A-4147-A177-3AD203B41FA5}">
                      <a16:colId xmlns:a16="http://schemas.microsoft.com/office/drawing/2014/main" val="1519514217"/>
                    </a:ext>
                  </a:extLst>
                </a:gridCol>
              </a:tblGrid>
              <a:tr h="495215"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pt-BR" sz="1800" b="1" dirty="0">
                        <a:latin typeface="Garamond"/>
                        <a:ea typeface="Times New Roman"/>
                      </a:endParaRPr>
                    </a:p>
                  </a:txBody>
                  <a:tcPr marL="42149" marR="4214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pt-BR" sz="1800" b="1" dirty="0">
                        <a:latin typeface="Garamond"/>
                        <a:ea typeface="Times New Roman"/>
                      </a:endParaRPr>
                    </a:p>
                  </a:txBody>
                  <a:tcPr marL="42149" marR="4214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>
                          <a:latin typeface="Garamond"/>
                          <a:ea typeface="Times New Roman"/>
                        </a:rPr>
                        <a:t>COLUNAS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004">
                <a:tc vMerge="1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1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2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3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4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5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6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25">
                <a:tc rowSpan="6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pt-BR" sz="1800" b="1" dirty="0">
                          <a:latin typeface="Garamond"/>
                          <a:ea typeface="Times New Roman"/>
                        </a:rPr>
                        <a:t>LINHAS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1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2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3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4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5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6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185833"/>
                  </a:ext>
                </a:extLst>
              </a:tr>
            </a:tbl>
          </a:graphicData>
        </a:graphic>
      </p:graphicFrame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556073" y="4760945"/>
            <a:ext cx="11470464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 dirty="0">
                <a:solidFill>
                  <a:srgbClr val="FF0000"/>
                </a:solidFill>
                <a:latin typeface="+mn-lt"/>
                <a:cs typeface="+mn-cs"/>
              </a:rPr>
              <a:t>Utilizado quando a área apresenta heterogeneidade da em duas direções;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 dirty="0">
                <a:solidFill>
                  <a:srgbClr val="FF0000"/>
                </a:solidFill>
                <a:latin typeface="+mn-lt"/>
                <a:cs typeface="+mn-cs"/>
              </a:rPr>
              <a:t>O número de linhas é igual ao número de colunas e igual ao número de tratamentos;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 dirty="0">
                <a:solidFill>
                  <a:srgbClr val="FF0000"/>
                </a:solidFill>
                <a:latin typeface="+mn-lt"/>
                <a:cs typeface="+mn-cs"/>
              </a:rPr>
              <a:t>Cada linha e cada coluna constituem-se num bloco </a:t>
            </a:r>
            <a:r>
              <a:rPr lang="pt-BR" altLang="en-US" sz="2400" dirty="0" smtClean="0">
                <a:solidFill>
                  <a:srgbClr val="FF0000"/>
                </a:solidFill>
                <a:latin typeface="+mn-lt"/>
                <a:cs typeface="+mn-cs"/>
              </a:rPr>
              <a:t>completo.</a:t>
            </a:r>
            <a:endParaRPr lang="pt-BR" altLang="en-US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6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Incompletos</a:t>
            </a:r>
            <a:br>
              <a:rPr lang="pt-BR" dirty="0" smtClean="0"/>
            </a:br>
            <a:r>
              <a:rPr lang="pt-BR" i="1" dirty="0" err="1" smtClean="0"/>
              <a:t>Látice</a:t>
            </a:r>
            <a:r>
              <a:rPr lang="pt-BR" i="1" dirty="0" smtClean="0"/>
              <a:t> Quadrado Balanceado – v = k²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225143" y="2153530"/>
            <a:ext cx="6723017" cy="71232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dirty="0" smtClean="0">
                <a:solidFill>
                  <a:srgbClr val="FF0000"/>
                </a:solidFill>
              </a:rPr>
              <a:t>Há restrição na casualização; </a:t>
            </a:r>
          </a:p>
          <a:p>
            <a:pPr lvl="1" algn="just">
              <a:lnSpc>
                <a:spcPct val="100000"/>
              </a:lnSpc>
            </a:pPr>
            <a:r>
              <a:rPr lang="pt-BR" dirty="0" err="1" smtClean="0">
                <a:solidFill>
                  <a:srgbClr val="FF0000"/>
                </a:solidFill>
              </a:rPr>
              <a:t>Látice</a:t>
            </a:r>
            <a:r>
              <a:rPr lang="pt-BR" dirty="0" smtClean="0">
                <a:solidFill>
                  <a:srgbClr val="FF0000"/>
                </a:solidFill>
              </a:rPr>
              <a:t> balanceado: número de repetições = </a:t>
            </a:r>
            <a:r>
              <a:rPr lang="pt-BR" i="1" dirty="0" smtClean="0">
                <a:solidFill>
                  <a:srgbClr val="FF0000"/>
                </a:solidFill>
              </a:rPr>
              <a:t>k</a:t>
            </a:r>
            <a:r>
              <a:rPr lang="pt-BR" dirty="0" smtClean="0">
                <a:solidFill>
                  <a:srgbClr val="FF0000"/>
                </a:solidFill>
              </a:rPr>
              <a:t>+1</a:t>
            </a:r>
          </a:p>
          <a:p>
            <a:pPr algn="just">
              <a:lnSpc>
                <a:spcPct val="100000"/>
              </a:lnSpc>
            </a:pPr>
            <a:r>
              <a:rPr lang="pt-BR" dirty="0" smtClean="0">
                <a:solidFill>
                  <a:srgbClr val="FF0000"/>
                </a:solidFill>
              </a:rPr>
              <a:t>Todos os tratamentos são amostrados dentro de cada repetição mas não em cada bloco;</a:t>
            </a:r>
            <a:endParaRPr lang="pt-BR" dirty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pt-BR" dirty="0" smtClean="0">
                <a:solidFill>
                  <a:srgbClr val="FF0000"/>
                </a:solidFill>
              </a:rPr>
              <a:t>Homogeneidade na área dentro dos blocos;</a:t>
            </a:r>
          </a:p>
          <a:p>
            <a:pPr algn="just">
              <a:lnSpc>
                <a:spcPct val="100000"/>
              </a:lnSpc>
            </a:pPr>
            <a:r>
              <a:rPr lang="pt-BR" dirty="0" smtClean="0">
                <a:solidFill>
                  <a:srgbClr val="FF0000"/>
                </a:solidFill>
              </a:rPr>
              <a:t>Não há homogeneidade na área dentro da repetição.</a:t>
            </a:r>
          </a:p>
        </p:txBody>
      </p:sp>
      <p:sp>
        <p:nvSpPr>
          <p:cNvPr id="5" name="Retângulo 4"/>
          <p:cNvSpPr/>
          <p:nvPr/>
        </p:nvSpPr>
        <p:spPr>
          <a:xfrm>
            <a:off x="87086" y="2865858"/>
            <a:ext cx="4990204" cy="32162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91637" y="293959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91589" y="298798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1                2                3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1589" y="3469723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4                5                6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1589" y="394844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7                8                9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12769" y="293959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2712721" y="298798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1                4                7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2712721" y="3469723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2                5                8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2712721" y="394844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3                6                9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91637" y="4512374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/>
          <p:nvPr/>
        </p:nvSpPr>
        <p:spPr>
          <a:xfrm>
            <a:off x="191589" y="456076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1                5                9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191589" y="5042501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2                6                7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191589" y="552122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3                4                8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2712721" y="4512374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/>
          <p:nvPr/>
        </p:nvSpPr>
        <p:spPr>
          <a:xfrm>
            <a:off x="2712673" y="456076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1                6                8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2712673" y="5042501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2                4                9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2712673" y="552122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3                5                7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1133323" y="2397971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1</a:t>
            </a:r>
            <a:endParaRPr lang="pt-BR" sz="2800" b="1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3654454" y="2392093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2</a:t>
            </a:r>
            <a:endParaRPr lang="pt-BR" sz="2800" b="1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1133323" y="5995554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3</a:t>
            </a:r>
            <a:endParaRPr lang="pt-BR" sz="2800" b="1" dirty="0"/>
          </a:p>
        </p:txBody>
      </p:sp>
      <p:sp>
        <p:nvSpPr>
          <p:cNvPr id="46" name="CaixaDeTexto 45"/>
          <p:cNvSpPr txBox="1"/>
          <p:nvPr/>
        </p:nvSpPr>
        <p:spPr>
          <a:xfrm>
            <a:off x="3654454" y="5987751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4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90869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O que é uma hipótese? </a:t>
            </a:r>
            <a:r>
              <a:rPr lang="pt-BR" sz="4000" dirty="0" smtClean="0"/>
              <a:t>(Estatística)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5691" y="2007514"/>
            <a:ext cx="10515600" cy="917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Suposição quanto ao valor de um parâmetro populacional ou uma afirmação quanto a natureza de </a:t>
            </a:r>
            <a:r>
              <a:rPr lang="pt-BR" smtClean="0"/>
              <a:t>uma população.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5835739" y="3126418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Existe variabilidade entre os genótipos avaliados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  <a:p>
                <a:pPr algn="ctr"/>
                <a:endParaRPr lang="pt-BR" sz="20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  <a:blipFill>
                <a:blip r:embed="rId2"/>
                <a:stretch>
                  <a:fillRect t="-28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248194" y="5664503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/>
              <a:t>H</a:t>
            </a:r>
            <a:r>
              <a:rPr lang="pt-BR" sz="2000" baseline="-25000" dirty="0"/>
              <a:t>0</a:t>
            </a:r>
            <a:r>
              <a:rPr lang="pt-BR" sz="2000" dirty="0"/>
              <a:t>: </a:t>
            </a:r>
            <a:r>
              <a:rPr lang="pt-BR" sz="2000" i="1" dirty="0"/>
              <a:t>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i="1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i="1" dirty="0" err="1"/>
              <a:t>m</a:t>
            </a:r>
            <a:r>
              <a:rPr lang="pt-BR" sz="2000" baseline="-25000" dirty="0" err="1"/>
              <a:t>t</a:t>
            </a:r>
            <a:r>
              <a:rPr lang="pt-BR" sz="2000" baseline="-25000" dirty="0"/>
              <a:t>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dos tratamentos, são estatisticamente </a:t>
            </a:r>
            <a:r>
              <a:rPr lang="pt-BR" sz="2000" dirty="0" smtClean="0"/>
              <a:t>nulos</a:t>
            </a:r>
          </a:p>
          <a:p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8194" y="3779600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</a:t>
            </a:r>
            <a:r>
              <a:rPr lang="pt-BR" sz="2000" smtClean="0"/>
              <a:t>, clones.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71062" y="3779599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</a:t>
            </a:r>
            <a:r>
              <a:rPr lang="pt-BR" sz="2000" smtClean="0"/>
              <a:t>visando seleção.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</a:t>
            </a:r>
            <a:r>
              <a:rPr lang="pt-BR" sz="2000" smtClean="0"/>
              <a:t>estimar GS.</a:t>
            </a:r>
            <a:endParaRPr lang="pt-BR" sz="2000" dirty="0" smtClean="0"/>
          </a:p>
        </p:txBody>
      </p:sp>
      <p:sp>
        <p:nvSpPr>
          <p:cNvPr id="12" name="Seta para Baixo 11"/>
          <p:cNvSpPr/>
          <p:nvPr/>
        </p:nvSpPr>
        <p:spPr>
          <a:xfrm>
            <a:off x="3071947" y="5170227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370420" y="518578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03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Incompletos</a:t>
            </a:r>
            <a:br>
              <a:rPr lang="pt-BR" dirty="0" smtClean="0"/>
            </a:br>
            <a:r>
              <a:rPr lang="pt-BR" i="1" dirty="0" err="1" smtClean="0"/>
              <a:t>Látice</a:t>
            </a:r>
            <a:r>
              <a:rPr lang="pt-BR" i="1" dirty="0" smtClean="0"/>
              <a:t> Quadrado Desbalanceado – v = k²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068581" y="1913120"/>
            <a:ext cx="6844745" cy="1230673"/>
          </a:xfrm>
        </p:spPr>
        <p:txBody>
          <a:bodyPr>
            <a:noAutofit/>
          </a:bodyPr>
          <a:lstStyle/>
          <a:p>
            <a:pPr algn="just"/>
            <a:r>
              <a:rPr lang="pt-BR" dirty="0" smtClean="0">
                <a:solidFill>
                  <a:srgbClr val="FF0000"/>
                </a:solidFill>
              </a:rPr>
              <a:t>Utilizados em experimentos que são avaliados grande número de tratamentos (Progênies).</a:t>
            </a:r>
          </a:p>
          <a:p>
            <a:pPr algn="just"/>
            <a:endParaRPr lang="pt-BR" dirty="0">
              <a:solidFill>
                <a:srgbClr val="FF0000"/>
              </a:solidFill>
            </a:endParaRP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Exemplo: 380 progênies + 20 testemunhas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v = 400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k = 20</a:t>
            </a:r>
          </a:p>
          <a:p>
            <a:pPr algn="just"/>
            <a:r>
              <a:rPr lang="pt-BR" dirty="0" smtClean="0"/>
              <a:t>400 = 20 (genótipos/bloco) x 20 (blocos)</a:t>
            </a:r>
          </a:p>
        </p:txBody>
      </p:sp>
      <p:sp>
        <p:nvSpPr>
          <p:cNvPr id="5" name="Retângulo 4"/>
          <p:cNvSpPr/>
          <p:nvPr/>
        </p:nvSpPr>
        <p:spPr>
          <a:xfrm>
            <a:off x="838200" y="1913121"/>
            <a:ext cx="4003766" cy="487085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1508" y="2039395"/>
            <a:ext cx="3777246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951460" y="208778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20 Progênies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951460" y="304824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951508" y="3609114"/>
            <a:ext cx="3777246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951460" y="3657505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951460" y="4617965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951508" y="5181635"/>
            <a:ext cx="3777246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951460" y="523002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951460" y="619048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240091" y="2528456"/>
            <a:ext cx="11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smtClean="0"/>
              <a:t> ...R</a:t>
            </a:r>
            <a:r>
              <a:rPr lang="pt-BR" sz="2800" b="1" baseline="-25000" smtClean="0"/>
              <a:t>1</a:t>
            </a:r>
            <a:r>
              <a:rPr lang="pt-BR" sz="2800" b="1" smtClean="0"/>
              <a:t>...</a:t>
            </a:r>
            <a:endParaRPr lang="pt-BR" sz="28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298268" y="211761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1;1</a:t>
            </a:r>
            <a:endParaRPr lang="pt-BR" baseline="-25000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298268" y="310790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20;1</a:t>
            </a:r>
            <a:endParaRPr lang="pt-BR" baseline="-25000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307786" y="36134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1;2</a:t>
            </a:r>
            <a:endParaRPr lang="pt-BR" baseline="-25000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307786" y="4603758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20;2</a:t>
            </a:r>
            <a:endParaRPr lang="pt-BR" baseline="-25000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308191" y="520019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1;3</a:t>
            </a:r>
            <a:endParaRPr lang="pt-BR" baseline="-25000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308191" y="619048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20;3</a:t>
            </a:r>
            <a:endParaRPr lang="pt-BR" baseline="-25000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25076" y="2264222"/>
            <a:ext cx="292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422144" y="3808783"/>
            <a:ext cx="292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422144" y="5380177"/>
            <a:ext cx="292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2253343" y="4058440"/>
            <a:ext cx="11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smtClean="0"/>
              <a:t> ...R</a:t>
            </a:r>
            <a:r>
              <a:rPr lang="pt-BR" sz="2800" b="1" baseline="-25000" smtClean="0"/>
              <a:t>2</a:t>
            </a:r>
            <a:r>
              <a:rPr lang="pt-BR" sz="2800" b="1" smtClean="0"/>
              <a:t>...</a:t>
            </a:r>
            <a:endParaRPr lang="pt-BR" sz="2800" b="1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2240091" y="5628159"/>
            <a:ext cx="11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smtClean="0"/>
              <a:t> ...R</a:t>
            </a:r>
            <a:r>
              <a:rPr lang="pt-BR" sz="2800" b="1" baseline="-25000" smtClean="0"/>
              <a:t>3</a:t>
            </a:r>
            <a:r>
              <a:rPr lang="pt-BR" sz="2800" b="1" smtClean="0"/>
              <a:t>...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04042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Incompletos</a:t>
            </a:r>
            <a:br>
              <a:rPr lang="pt-BR" dirty="0" smtClean="0"/>
            </a:br>
            <a:r>
              <a:rPr lang="pt-BR" i="1" dirty="0" smtClean="0"/>
              <a:t>Blocos Aumentados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190309" y="1913121"/>
            <a:ext cx="6723017" cy="71232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</a:rPr>
              <a:t>Possibilita a avaliação de genótipos sem a necessidade de utilizar repetições;</a:t>
            </a:r>
          </a:p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</a:rPr>
              <a:t>Utilizado quando não se tem semente suficiente dos tratamentos para </a:t>
            </a:r>
            <a:r>
              <a:rPr lang="pt-BR" sz="2400" smtClean="0">
                <a:solidFill>
                  <a:srgbClr val="FF0000"/>
                </a:solidFill>
              </a:rPr>
              <a:t>fazer repetição.</a:t>
            </a:r>
            <a:endParaRPr lang="pt-BR" sz="2400" dirty="0" smtClean="0">
              <a:solidFill>
                <a:srgbClr val="FF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</a:rPr>
              <a:t>Utilização de dois tipos de tratamentos:</a:t>
            </a:r>
          </a:p>
          <a:p>
            <a:pPr lvl="1" algn="just">
              <a:lnSpc>
                <a:spcPct val="15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Tratamentos comuns (Testemunhas): incluídos uma vez em cada bloco;</a:t>
            </a:r>
          </a:p>
          <a:p>
            <a:pPr lvl="1" algn="just">
              <a:lnSpc>
                <a:spcPct val="15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Tratamentos regulares: incluídos uma vez em um </a:t>
            </a:r>
            <a:r>
              <a:rPr lang="pt-BR" sz="2000" smtClean="0">
                <a:solidFill>
                  <a:srgbClr val="FF0000"/>
                </a:solidFill>
              </a:rPr>
              <a:t>dos blocos. </a:t>
            </a:r>
            <a:endParaRPr lang="pt-BR" sz="2000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6" y="3205490"/>
            <a:ext cx="4990204" cy="32162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91637" y="3279228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25 (Regulares) </a:t>
            </a:r>
          </a:p>
          <a:p>
            <a:pPr algn="ctr"/>
            <a:r>
              <a:rPr lang="pt-BR" dirty="0" smtClean="0"/>
              <a:t>+</a:t>
            </a:r>
          </a:p>
          <a:p>
            <a:pPr algn="ctr"/>
            <a:r>
              <a:rPr lang="pt-BR" dirty="0" smtClean="0"/>
              <a:t>5 (Testemunhas)</a:t>
            </a:r>
            <a:endParaRPr lang="pt-BR" dirty="0"/>
          </a:p>
        </p:txBody>
      </p:sp>
      <p:sp>
        <p:nvSpPr>
          <p:cNvPr id="31" name="Retângulo 30"/>
          <p:cNvSpPr/>
          <p:nvPr/>
        </p:nvSpPr>
        <p:spPr>
          <a:xfrm>
            <a:off x="2712769" y="3279228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 (Regulares) </a:t>
            </a:r>
          </a:p>
          <a:p>
            <a:pPr algn="ctr"/>
            <a:r>
              <a:rPr lang="pt-BR"/>
              <a:t>+</a:t>
            </a:r>
          </a:p>
          <a:p>
            <a:pPr algn="ctr"/>
            <a:r>
              <a:rPr lang="pt-BR"/>
              <a:t>5 (Testemunhas)</a:t>
            </a:r>
            <a:endParaRPr lang="pt-BR" dirty="0"/>
          </a:p>
        </p:txBody>
      </p:sp>
      <p:sp>
        <p:nvSpPr>
          <p:cNvPr id="35" name="Retângulo 34"/>
          <p:cNvSpPr/>
          <p:nvPr/>
        </p:nvSpPr>
        <p:spPr>
          <a:xfrm>
            <a:off x="191637" y="485200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 (Regulares) </a:t>
            </a:r>
          </a:p>
          <a:p>
            <a:pPr algn="ctr"/>
            <a:r>
              <a:rPr lang="pt-BR"/>
              <a:t>+</a:t>
            </a:r>
          </a:p>
          <a:p>
            <a:pPr algn="ctr"/>
            <a:r>
              <a:rPr lang="pt-BR"/>
              <a:t>5 (Testemunhas)</a:t>
            </a:r>
            <a:endParaRPr lang="pt-BR" dirty="0"/>
          </a:p>
        </p:txBody>
      </p:sp>
      <p:sp>
        <p:nvSpPr>
          <p:cNvPr id="39" name="Retângulo 38"/>
          <p:cNvSpPr/>
          <p:nvPr/>
        </p:nvSpPr>
        <p:spPr>
          <a:xfrm>
            <a:off x="2712721" y="485200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 (Regulares) </a:t>
            </a:r>
          </a:p>
          <a:p>
            <a:pPr algn="ctr"/>
            <a:r>
              <a:rPr lang="pt-BR"/>
              <a:t>+</a:t>
            </a:r>
          </a:p>
          <a:p>
            <a:pPr algn="ctr"/>
            <a:r>
              <a:rPr lang="pt-BR"/>
              <a:t>5 (Testemunhas)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>
            <a:off x="1133323" y="2737603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1</a:t>
            </a:r>
            <a:endParaRPr lang="pt-BR" sz="2800" b="1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3654454" y="2731725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2</a:t>
            </a:r>
            <a:endParaRPr lang="pt-BR" sz="2800" b="1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1133323" y="6335186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3</a:t>
            </a:r>
            <a:endParaRPr lang="pt-BR" sz="2800" b="1" dirty="0"/>
          </a:p>
        </p:txBody>
      </p:sp>
      <p:sp>
        <p:nvSpPr>
          <p:cNvPr id="46" name="CaixaDeTexto 45"/>
          <p:cNvSpPr txBox="1"/>
          <p:nvPr/>
        </p:nvSpPr>
        <p:spPr>
          <a:xfrm>
            <a:off x="3654454" y="6327383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4</a:t>
            </a:r>
            <a:endParaRPr lang="pt-BR" sz="2800" b="1" dirty="0"/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87086" y="1827919"/>
            <a:ext cx="5103223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87086" y="1681798"/>
            <a:ext cx="4990204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Exemplo: Avaliação de 105 Genótipos.</a:t>
            </a:r>
          </a:p>
          <a:p>
            <a:pPr lvl="1" algn="just">
              <a:lnSpc>
                <a:spcPct val="100000"/>
              </a:lnSpc>
            </a:pPr>
            <a:r>
              <a:rPr lang="pt-BR" sz="1600" dirty="0" smtClean="0">
                <a:solidFill>
                  <a:srgbClr val="FF0000"/>
                </a:solidFill>
              </a:rPr>
              <a:t>100 Regulares</a:t>
            </a:r>
          </a:p>
          <a:p>
            <a:pPr lvl="1" algn="just">
              <a:lnSpc>
                <a:spcPct val="100000"/>
              </a:lnSpc>
            </a:pPr>
            <a:r>
              <a:rPr lang="pt-BR" sz="1600" dirty="0" smtClean="0">
                <a:solidFill>
                  <a:srgbClr val="FF0000"/>
                </a:solidFill>
              </a:rPr>
              <a:t>5 Comuns (Testemunhas</a:t>
            </a:r>
          </a:p>
        </p:txBody>
      </p:sp>
    </p:spTree>
    <p:extLst>
      <p:ext uri="{BB962C8B-B14F-4D97-AF65-F5344CB8AC3E}">
        <p14:creationId xmlns:p14="http://schemas.microsoft.com/office/powerpoint/2010/main" val="3413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Grupos de Experimentos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190309" y="2160541"/>
            <a:ext cx="6723017" cy="71232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São realizados vários experimentos distintos contendo a testemunhas comuns;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A </a:t>
            </a:r>
            <a:r>
              <a:rPr lang="pt-BR" sz="2000" dirty="0">
                <a:solidFill>
                  <a:srgbClr val="FF0000"/>
                </a:solidFill>
              </a:rPr>
              <a:t>união de todos os experimentos reúne todos os </a:t>
            </a:r>
            <a:r>
              <a:rPr lang="pt-BR" sz="2000" dirty="0" smtClean="0">
                <a:solidFill>
                  <a:srgbClr val="FF0000"/>
                </a:solidFill>
              </a:rPr>
              <a:t>tratamentos que se tem interesse em estudar;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Cada experimento é conduzido em delineamento de blocos </a:t>
            </a:r>
            <a:r>
              <a:rPr lang="pt-BR" sz="2000" dirty="0" err="1" smtClean="0">
                <a:solidFill>
                  <a:srgbClr val="FF0000"/>
                </a:solidFill>
              </a:rPr>
              <a:t>casualizados</a:t>
            </a:r>
            <a:r>
              <a:rPr lang="pt-BR" sz="2000" dirty="0" smtClean="0">
                <a:solidFill>
                  <a:srgbClr val="FF0000"/>
                </a:solidFill>
              </a:rPr>
              <a:t>;</a:t>
            </a:r>
            <a:endParaRPr lang="pt-BR" sz="2000" dirty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Possibilita a avaliação de genótipos com uso de repetições porém cada tratamento ocorre em um único experimento;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Utilizado quando se avalia grande número de tratamentos;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Os experimentos são conduzidos na mesma área de modo que não exista interação tratamentos </a:t>
            </a:r>
            <a:r>
              <a:rPr lang="pt-BR" sz="2000" smtClean="0">
                <a:solidFill>
                  <a:srgbClr val="FF0000"/>
                </a:solidFill>
              </a:rPr>
              <a:t>X experimentos.</a:t>
            </a:r>
            <a:endParaRPr lang="pt-BR" sz="2000" dirty="0" smtClean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</a:pPr>
            <a:endParaRPr lang="pt-BR" sz="1800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6" y="2540247"/>
            <a:ext cx="4990204" cy="40869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91637" y="2612444"/>
            <a:ext cx="4776604" cy="95048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87086" y="1827919"/>
            <a:ext cx="5103223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87086" y="1620195"/>
            <a:ext cx="4990204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Exemplo: Avaliação de </a:t>
            </a:r>
            <a:r>
              <a:rPr lang="pt-BR" sz="2000" smtClean="0">
                <a:solidFill>
                  <a:srgbClr val="FF0000"/>
                </a:solidFill>
              </a:rPr>
              <a:t>400 progênies.</a:t>
            </a:r>
            <a:endParaRPr lang="pt-BR" sz="2000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00000"/>
              </a:lnSpc>
            </a:pPr>
            <a:r>
              <a:rPr lang="pt-BR" sz="1600" dirty="0" smtClean="0">
                <a:solidFill>
                  <a:srgbClr val="FF0000"/>
                </a:solidFill>
              </a:rPr>
              <a:t>20 experimentos (20 progênies + 5 testemunhas)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2000" dirty="0" smtClean="0">
              <a:solidFill>
                <a:srgbClr val="FF0000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91637" y="3644639"/>
            <a:ext cx="4776604" cy="95899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191637" y="5544986"/>
            <a:ext cx="4776604" cy="95861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390857" y="270328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1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492448" y="4381316"/>
            <a:ext cx="266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smtClean="0"/>
              <a:t>.</a:t>
            </a:r>
            <a:endParaRPr lang="pt-BR" sz="2400" b="1" dirty="0" smtClean="0"/>
          </a:p>
          <a:p>
            <a:r>
              <a:rPr lang="pt-BR" sz="2400" b="1" smtClean="0"/>
              <a:t>.</a:t>
            </a:r>
            <a:endParaRPr lang="pt-BR" sz="2400" b="1" dirty="0" smtClean="0"/>
          </a:p>
          <a:p>
            <a:r>
              <a:rPr lang="pt-BR" sz="2400" b="1" smtClean="0"/>
              <a:t>.</a:t>
            </a:r>
            <a:endParaRPr lang="pt-BR" sz="2400" b="1" dirty="0"/>
          </a:p>
        </p:txBody>
      </p:sp>
      <p:sp>
        <p:nvSpPr>
          <p:cNvPr id="28" name="Retângulo 27"/>
          <p:cNvSpPr/>
          <p:nvPr/>
        </p:nvSpPr>
        <p:spPr>
          <a:xfrm>
            <a:off x="1970603" y="269465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1 – Rep 2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494363" y="2677478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1 – Rep 3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78871" y="3711901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1944211" y="3719123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 – Rep 2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3483477" y="3721348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 – Rep 3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378870" y="5619282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20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1972488" y="561830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20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503071" y="5618303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20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22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Experimento com testemunha intercalar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6348549" y="2540247"/>
            <a:ext cx="5669328" cy="71232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São experimentos nos quais não se avalia os tratamentos com repetições de modo que se dispõe testemunhas recorrentes entre certo número de parcelas que permite ajustar as médias dos tratamentos e compara-los;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Utilizado quando se tem interesse em avaliar grande número de tratamentos, com pouca área experimental e economia de recursos;</a:t>
            </a:r>
          </a:p>
          <a:p>
            <a:pPr algn="just">
              <a:lnSpc>
                <a:spcPct val="100000"/>
              </a:lnSpc>
            </a:pPr>
            <a:endParaRPr lang="pt-BR" sz="1800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4" y="2540247"/>
            <a:ext cx="5895705" cy="370379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87086" y="1827919"/>
            <a:ext cx="5103223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537781" y="2725785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1976714" y="2721732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2356182" y="2721732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3782293" y="2721731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4161761" y="273522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155686" y="2721731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5588904" y="2735224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537781" y="358883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1976714" y="3584784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2356182" y="358478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3782293" y="3584783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161761" y="3598276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155686" y="3584783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5588904" y="3598276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537781" y="4451888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1976714" y="4447835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2356182" y="4447835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3782293" y="4447834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4161761" y="446132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155686" y="4447834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5588904" y="4461327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537781" y="5336500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1976714" y="5332447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2356182" y="533244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3782293" y="5332446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4161761" y="5345939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1" name="Retângulo 90"/>
          <p:cNvSpPr/>
          <p:nvPr/>
        </p:nvSpPr>
        <p:spPr>
          <a:xfrm>
            <a:off x="155686" y="5332446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588904" y="5345939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14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5751"/>
          <a:stretch/>
        </p:blipFill>
        <p:spPr>
          <a:xfrm>
            <a:off x="3449049" y="2804293"/>
            <a:ext cx="3521263" cy="2678966"/>
          </a:xfrm>
          <a:prstGeom prst="rect">
            <a:avLst/>
          </a:prstGeom>
        </p:spPr>
      </p:pic>
      <p:pic>
        <p:nvPicPr>
          <p:cNvPr id="5" name="Picture 2" descr="Resultado de imagem para cosme damiÃ£o cru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310" y="1822985"/>
            <a:ext cx="903626" cy="93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Resultado de imagem para 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217" y="1789516"/>
            <a:ext cx="1210347" cy="93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787" y="2815328"/>
            <a:ext cx="1992672" cy="2656897"/>
          </a:xfrm>
          <a:prstGeom prst="rect">
            <a:avLst/>
          </a:prstGeom>
        </p:spPr>
      </p:pic>
      <p:pic>
        <p:nvPicPr>
          <p:cNvPr id="9218" name="Picture 2" descr="https://scontent.fbsb9-1.fna.fbcdn.net/v/t1.15752-9/67969588_366974550632204_4319005755509309440_n.jpg?_nc_cat=102&amp;_nc_oc=AQlyDbYDuy9aikBEVA2YcYmglf4M_Ybs1s8bPntO2ZqwsPu-MAHnmCxp3hTovgOmres&amp;_nc_ht=scontent.fbsb9-1.fna&amp;oh=5a25da6dc6d9fcac8753bdc913e9076a&amp;oe=5DC7564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08"/>
          <a:stretch/>
        </p:blipFill>
        <p:spPr bwMode="auto">
          <a:xfrm>
            <a:off x="884277" y="2815328"/>
            <a:ext cx="2357203" cy="267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content.fbsb9-1.fna.fbcdn.net/v/t1.15752-9/67316962_2786543574695058_8010657204438827008_n.jpg?_nc_cat=104&amp;_nc_oc=AQmWyjJV070auuBFiC2Jk2XtCKdB69qG_nQ6j4jvduea4KZ3gXYy_LE3zeqEAFb9Ni0&amp;_nc_ht=scontent.fbsb9-1.fna&amp;oh=62cc2fb3550af8c156a0b2b0237b6594&amp;oe=5DD154B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881" y="2826363"/>
            <a:ext cx="1992672" cy="26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1. Planejamento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9394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24" y="3182196"/>
            <a:ext cx="3162872" cy="237215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068" y="3182196"/>
            <a:ext cx="4173360" cy="233671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t="49035" r="62428"/>
          <a:stretch/>
        </p:blipFill>
        <p:spPr>
          <a:xfrm>
            <a:off x="5731827" y="3182196"/>
            <a:ext cx="2341666" cy="2372154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2. </a:t>
            </a:r>
            <a:r>
              <a:rPr lang="pt-BR" dirty="0" smtClean="0"/>
              <a:t>Instalação dos Experimentos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40507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https://scontent.fbsb9-1.fna.fbcdn.net/v/t1.15752-9/68660406_2174211116205326_2343737024629964800_n.jpg?_nc_cat=109&amp;_nc_oc=AQnc1mE30Xx_XF1EERkiENKe3SnSdk8cLSAONvSIpREVKW_el_dQrPumgi2czHaWXTs&amp;_nc_ht=scontent.fbsb9-1.fna&amp;oh=69982a445002f977403b7237e1f5a14d&amp;oe=5E16658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55" y="2671667"/>
            <a:ext cx="4507973" cy="338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scontent.fbsb9-1.fna.fbcdn.net/v/t1.15752-9/67316962_2786543574695058_8010657204438827008_n.jpg?_nc_cat=104&amp;_nc_oc=AQmWyjJV070auuBFiC2Jk2XtCKdB69qG_nQ6j4jvduea4KZ3gXYy_LE3zeqEAFb9Ni0&amp;_nc_ht=scontent.fbsb9-1.fna&amp;oh=62cc2fb3550af8c156a0b2b0237b6594&amp;oe=5DD154B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34" y="2641442"/>
            <a:ext cx="2558404" cy="341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r="51943"/>
          <a:stretch/>
        </p:blipFill>
        <p:spPr>
          <a:xfrm>
            <a:off x="8047745" y="2671667"/>
            <a:ext cx="1798004" cy="3402706"/>
          </a:xfrm>
          <a:prstGeom prst="rect">
            <a:avLst/>
          </a:prstGeom>
        </p:spPr>
      </p:pic>
      <p:pic>
        <p:nvPicPr>
          <p:cNvPr id="9" name="Picture 8" descr="http://www.kddart.org/images/KDSmart_field_vie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666" y="2641442"/>
            <a:ext cx="1729931" cy="91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3. Condução / Avaliação dos Experimentos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43895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77" y="2519915"/>
            <a:ext cx="1938339" cy="23161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956" y="2560142"/>
            <a:ext cx="1571423" cy="231611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366" y="4916483"/>
            <a:ext cx="6013595" cy="194151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677" y="3186221"/>
            <a:ext cx="3254251" cy="2316113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3. Condução / Avaliação dos Experimentos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45927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cosme damiÃ£o cru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588" y="3213113"/>
            <a:ext cx="1385092" cy="143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Resultado de imagem para common bean bar plot mea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92" y="3213113"/>
            <a:ext cx="2896885" cy="199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Resultado de imagem para 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68" y="3310323"/>
            <a:ext cx="1604375" cy="124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913" y="2967101"/>
            <a:ext cx="2846302" cy="2434237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768531" y="62467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4. Análise dos Dados</a:t>
            </a:r>
            <a:br>
              <a:rPr lang="pt-BR" dirty="0"/>
            </a:br>
            <a:r>
              <a:rPr lang="pt-BR" dirty="0"/>
              <a:t>5. Apresentação dos Resultados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78254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content.fbsb9-1.fna.fbcdn.net/v/t1.15752-9/68985926_497076764405489_6119026201370558464_n.jpg?_nc_cat=103&amp;_nc_oc=AQlV2XoWTyjCHN5zrm0inUEpE6kZ75J3NqU8q1wAxaAl69ZTXfgFmlNkKyMwttx5CbI&amp;_nc_ht=scontent.fbsb9-1.fna&amp;oh=d8f294a033e6d0aae62cacd2292e1acb&amp;oe=5E0C396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8732"/>
          <a:stretch/>
        </p:blipFill>
        <p:spPr bwMode="auto">
          <a:xfrm>
            <a:off x="973012" y="2530549"/>
            <a:ext cx="3327287" cy="316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scontent.fbsb9-1.fna.fbcdn.net/v/t1.15752-9/69554048_458868334957866_4125619097750732800_n.jpg?_nc_cat=107&amp;_nc_oc=AQnkZXYw5j6UHKkqazEnJKmzTLERqBmnle-yjxFdwIxDfAH8sgIjPHc5q9tt3NRdfdE&amp;_nc_ht=scontent.fbsb9-1.fna&amp;oh=123eabcf4fc4b38a5a77fa416a52993e&amp;oe=5DCCD3A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64" y="2530549"/>
            <a:ext cx="2341788" cy="316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scontent.fbsb9-1.fna.fbcdn.net/v/t1.15752-9/68650661_224315745164561_9006394304855277568_n.jpg?_nc_cat=102&amp;_nc_oc=AQnb41GGJqxzpuw-06-bx4Psj2T5yWcG8y6hpwrSX_frkdojEFm4IG7XNzKBeeWdD74&amp;_nc_ht=scontent.fbsb9-1.fna&amp;oh=6dca5c1c16ac62906bf60f12bc027f49&amp;oe=5E133A1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419" y="2530549"/>
            <a:ext cx="2341788" cy="316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572588" y="41302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Desafios - Experimentação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41483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095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Como Testar as Hipóteses?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6202" y="6352788"/>
            <a:ext cx="85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hlinkClick r:id="rId2"/>
              </a:rPr>
              <a:t>Fonte: https</a:t>
            </a:r>
            <a:r>
              <a:rPr lang="pt-BR" b="1" dirty="0">
                <a:hlinkClick r:id="rId2"/>
              </a:rPr>
              <a:t>://cropwatch.unl.edu/2017/compare-varieties-winter-wheat-field-days-june</a:t>
            </a:r>
            <a:endParaRPr lang="pt-BR" b="1" dirty="0"/>
          </a:p>
        </p:txBody>
      </p: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" y="1495082"/>
            <a:ext cx="7957458" cy="4724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8490857" y="3461657"/>
            <a:ext cx="631372" cy="511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9983420" y="3129505"/>
            <a:ext cx="18915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F</a:t>
            </a:r>
            <a:endParaRPr lang="pt-BR" sz="3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886039" y="3857452"/>
            <a:ext cx="13785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t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48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bsb9-1.fna.fbcdn.net/v/t1.15752-9/68617796_415231952451021_9162625303615373312_n.jpg?_nc_cat=107&amp;_nc_oc=AQlX0BKzFpZL7znU0_zzhVtR2kSy2DOFDrbt22yaDa4RrbV6dZ9UN73JlaLBRaNp_5E&amp;_nc_ht=scontent.fbsb9-1.fna&amp;oh=949ad431f23914a5704aafde9e09b61e&amp;oe=5DDF67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39" y="2913247"/>
            <a:ext cx="4786421" cy="269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content.fbsb9-1.fna.fbcdn.net/v/t1.15752-9/68608997_582881318911360_411707125383823360_n.jpg?_nc_cat=108&amp;_nc_oc=AQmemSabxv7nRS39BRxJ-d3GkooiQ9lp0CS-Nsh60Lwuasz0513nQli3ayb07gt527o&amp;_nc_ht=scontent.fbsb9-1.fna&amp;oh=89f2e1010d9e3d22892aef1a55418e8b&amp;oe=5DE0EA7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/>
          <a:stretch/>
        </p:blipFill>
        <p:spPr bwMode="auto">
          <a:xfrm rot="5400000">
            <a:off x="7257188" y="2046037"/>
            <a:ext cx="2693655" cy="44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572588" y="41302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Desafios - Experimentação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39012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bsb9-1.fna.fbcdn.net/v/t1.15752-9/67401866_480812662751389_8936762976497565696_n.jpg?_nc_cat=109&amp;_nc_oc=AQmra6Er_q097g37z8gQMOAmq-Bd1ZEswf_PmXvGJ9fDh_rnPVO6Yd2uY574uNfuAEs&amp;_nc_ht=scontent.fbsb9-1.fna&amp;oh=1a6b250516ca4fd36655dd6b369996a6&amp;oe=5DDDAD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94" y="2718665"/>
            <a:ext cx="4546911" cy="341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content.fbsb9-1.fna.fbcdn.net/v/t1.15752-9/67403876_498187427615891_677456989873242112_n.jpg?_nc_cat=110&amp;_nc_oc=AQnFqlAReSPWogEPN3JwcfQ9ibiPzxNNA9FSmWjBQyPmXL-jLf306hE3DuxjNP5zyqc&amp;_nc_ht=scontent.fbsb9-1.fna&amp;oh=4b6ceab14abb90e8be1d915b27e3ca45&amp;oe=5DDED5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12" y="2718666"/>
            <a:ext cx="2557637" cy="341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scontent.fbsb9-1.fna.fbcdn.net/v/t1.15752-9/67794861_2307661416216677_5150648682579755008_n.jpg?_nc_cat=102&amp;_nc_oc=AQnbBEUqAMYu5GVQgarUoGg9zCzDhHB9FncWgrGqNHcYFrS_-QRaAZRj2ZttX_8naNA&amp;_nc_ht=scontent.fbsb9-1.fna&amp;oh=096a97776ac82c02a444ad96cdbfab3a&amp;oe=5E160F7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756" y="2718665"/>
            <a:ext cx="2558904" cy="341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572588" y="41302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Desafios - Experimentação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96617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content.fbsb9-1.fna.fbcdn.net/v/t1.15752-9/67444481_430293620897565_4579652786534219776_n.jpg?_nc_cat=110&amp;_nc_oc=AQl6SkYcnlE-KLAROuaXvg2MjJqzcZJfuhyinccE0NUSzihC4wqOt3Ij7MyJjguzmzo&amp;_nc_ht=scontent.fbsb9-1.fna&amp;oh=d4b0d8284a6133261c9b5462f33ce800&amp;oe=5DD7D70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598" y="2540762"/>
            <a:ext cx="2654466" cy="353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content.fbsb9-1.fna.fbcdn.net/v/t1.15752-9/67124347_2300866933499422_1440142967170924544_n.jpg?_nc_cat=111&amp;_nc_oc=AQkiLS10FkQapoAXxEU-rrFEFlPCCi4an8kFV5Q5SoHeC_jqbK3qv03zLtUO6jR_Tsg&amp;_nc_ht=scontent.fbsb9-1.fna&amp;oh=3a48866ec4f583989cd3bbb00098db21&amp;oe=5DD7AAA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9" y="2540762"/>
            <a:ext cx="2654466" cy="353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content.fbsb9-1.fna.fbcdn.net/v/t1.15752-9/67316405_436222533631333_8632767617943207936_n.jpg?_nc_cat=103&amp;_nc_oc=AQnv8JEEZDexD_RNeA9l3kPRJWq3MK78gA74l90zqker5hJJkrD3_YVUJE8NdI2dG8E&amp;_nc_ht=scontent.fbsb9-1.fna&amp;oh=6c230b3c6ec7f97c19a303ee0d036605&amp;oe=5DD8EAA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5"/>
          <a:stretch/>
        </p:blipFill>
        <p:spPr bwMode="auto">
          <a:xfrm>
            <a:off x="6553327" y="2632372"/>
            <a:ext cx="4680095" cy="317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572588" y="41302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Desafios - Experimentação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88062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content.fbsb9-1.fna.fbcdn.net/v/t1.15752-9/67392331_702158553565241_1050756572076048384_n.jpg?_nc_cat=107&amp;_nc_oc=AQm0F8g1BMkxxadPvQeuOw0nUt9V3_AG_LHYwSclPmeGHOgtixdLkbnx5tKy5zcLIBA&amp;_nc_ht=scontent.fbsb9-1.fna&amp;oh=79e8225b178671b895741f9d5bdcf7a5&amp;oe=5E09B43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441" y="2525731"/>
            <a:ext cx="4845418" cy="363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scontent.fbsb9-1.fna.fbcdn.net/v/t1.15752-9/67317223_356171998397176_8831449064139653120_n.jpg?_nc_cat=107&amp;_nc_oc=AQlOFnCEznJer5HuRRndIP4NfOoCa6wauGgPiNVwGy3_f4xFiz0nZhuzjwSMoq__j4c&amp;_nc_ht=scontent.fbsb9-1.fna&amp;oh=5762ed9bfdcbbb584b4370e1c617f6fd&amp;oe=5DD71AA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85" y="701751"/>
            <a:ext cx="2239924" cy="167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scontent.fbsb9-1.fna.fbcdn.net/v/t1.15752-9/67360263_496878097746643_2893726892760760320_n.jpg?_nc_cat=107&amp;_nc_oc=AQmCRxHbv67M0D0FccrzuoSvQ2nZnJky5xWlEZATG7L2w126pFC1YgJPfA3oxW0nRm0&amp;_nc_ht=scontent.fbsb9-1.fna&amp;oh=8a9bd9b2a67ff1b47e2fca2a4e6b9b62&amp;oe=5E10CA3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60" y="2525731"/>
            <a:ext cx="4845418" cy="363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3178628" y="701751"/>
            <a:ext cx="7798231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Desafios - Experimentação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57071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ttps://scontent.fsdu12-1.fna.fbcdn.net/v/t1.15752-9/67422224_464287661031798_7013378558655463424_n.jpg?_nc_cat=108&amp;_nc_oc=AQnSpjaz3QmiFfrKCfm4Dm9w60vJdDWDf64Ac4KEx4-eCVtElfyWk-RN7ekqhjPqsas&amp;_nc_ht=scontent.fsdu12-1.fna&amp;oh=6ef89e964fdf976377d1cafb04f03ab4&amp;oe=5DB813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280" y="120827"/>
            <a:ext cx="4892845" cy="660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144" y="2392799"/>
            <a:ext cx="2071872" cy="155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572" y="2392799"/>
            <a:ext cx="2072277" cy="155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Resultado de imagem para maritaca milh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4" y="2392799"/>
            <a:ext cx="2720894" cy="155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scontent.fbhz1-1.fna.fbcdn.net/v/t1.15752-9/67398120_844113562637612_6342652418190213120_n.jpg?_nc_cat=109&amp;_nc_oc=AQlp64Bkc9myf9std10qfyc-7CPVv9Sna4Nub0_QByDmqNCYyeQlAgch-0o34knWGq8&amp;_nc_ht=scontent.fbhz1-1.fna&amp;oh=6f7ff79e9c345696d2b6ff662e8a4ee9&amp;oe=5DECDDAD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3"/>
          <a:stretch/>
        </p:blipFill>
        <p:spPr bwMode="auto">
          <a:xfrm>
            <a:off x="139456" y="207944"/>
            <a:ext cx="1875706" cy="205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scontent.fsdu12-1.fna.fbcdn.net/v/t1.15752-9/67082059_586197378578243_1152301508897800192_n.jpg?_nc_cat=103&amp;_nc_oc=AQnH_PesKFLKPMwFy7tgK5L05GMecEv7U4rP4rwY2mqnqMuc8yRt8nYMzKippyCR6WE&amp;_nc_ht=scontent.fsdu12-1.fna&amp;oh=4a00630c3861d72705f8ba60b8c54df0&amp;oe=5DE87BCB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4" y="4017600"/>
            <a:ext cx="3629586" cy="272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scontent.fsdu12-1.fna.fbcdn.net/v/t1.15752-9/67193020_1310471009128143_3759366839621124096_n.jpg?_nc_cat=111&amp;_nc_oc=AQmCLIVHTkg6jCnz4sLMGWBjF6FSidTmxpN4dFp2_ndWuSrJb0tPD9pUBWh-JP7FCb0&amp;_nc_ht=scontent.fsdu12-1.fna&amp;oh=fc0789e3d20a6cef92e36639ff64ae1c&amp;oe=5DAFAC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701" y="4165518"/>
            <a:ext cx="3432363" cy="257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scontent.fsdu12-1.fna.fbcdn.net/v/t1.15752-9/67794861_2307661416216677_5150648682579755008_n.jpg?_nc_cat=102&amp;_nc_oc=AQk1lhC_JNQWUWVHeab3wACwtig4Fdgn38cKqXlE5uc-_ahUElllrMieDNI0XMTSZjg&amp;_nc_ht=scontent.fsdu12-1.fna&amp;oh=7bca41fa6b0052baeb784d3f068446b5&amp;oe=5DEE827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623" y="229788"/>
            <a:ext cx="1524155" cy="203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https://scontent.fsdu12-1.fna.fbcdn.net/v/t1.15752-9/67129912_2374280875974615_4478786699358371840_n.jpg?_nc_cat=108&amp;_nc_oc=AQk-FqTefYJAkNHOoJ2yBEWeGQZHTECEck3eP2usUsRHnsQtJLFaMeznt8w8ax_vEWw&amp;_nc_ht=scontent.fsdu12-1.fna&amp;oh=01d4d1e72dedac7c44f0cab3a16e5048&amp;oe=5DEDE11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312" y="229788"/>
            <a:ext cx="1540537" cy="205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Estatística Experimental</a:t>
            </a:r>
            <a:br>
              <a:rPr lang="pt-BR" dirty="0" smtClean="0"/>
            </a:br>
            <a:r>
              <a:rPr lang="pt-BR" sz="3600" dirty="0"/>
              <a:t>(Experimentação)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206627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Fisher </a:t>
            </a:r>
            <a:r>
              <a:rPr lang="pt-BR" dirty="0"/>
              <a:t>(1935</a:t>
            </a:r>
            <a:r>
              <a:rPr lang="pt-BR" dirty="0" smtClean="0"/>
              <a:t>): Matemática </a:t>
            </a:r>
            <a:r>
              <a:rPr lang="pt-BR" dirty="0"/>
              <a:t>aplicada a dados </a:t>
            </a:r>
            <a:r>
              <a:rPr lang="pt-BR"/>
              <a:t>de </a:t>
            </a:r>
            <a:r>
              <a:rPr lang="pt-BR" smtClean="0"/>
              <a:t>observações.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Snedecor</a:t>
            </a:r>
            <a:r>
              <a:rPr lang="pt-BR" dirty="0" smtClean="0"/>
              <a:t> </a:t>
            </a:r>
            <a:r>
              <a:rPr lang="pt-BR" dirty="0"/>
              <a:t>(1946</a:t>
            </a:r>
            <a:r>
              <a:rPr lang="pt-BR" dirty="0" smtClean="0"/>
              <a:t>): Área </a:t>
            </a:r>
            <a:r>
              <a:rPr lang="pt-BR" dirty="0"/>
              <a:t>da ciência que fornece os métodos para o estudo de experimentos, seu planejamento, instalação, execução, análise dos dados e interpretação </a:t>
            </a:r>
            <a:r>
              <a:rPr lang="pt-BR"/>
              <a:t>dos </a:t>
            </a:r>
            <a:r>
              <a:rPr lang="pt-BR" smtClean="0"/>
              <a:t>resultados. </a:t>
            </a:r>
            <a:endParaRPr lang="pt-BR" dirty="0" smtClean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Finney </a:t>
            </a:r>
            <a:r>
              <a:rPr lang="pt-BR" dirty="0"/>
              <a:t>(1962</a:t>
            </a:r>
            <a:r>
              <a:rPr lang="pt-BR" dirty="0" smtClean="0"/>
              <a:t>): Ciência </a:t>
            </a:r>
            <a:r>
              <a:rPr lang="pt-BR" dirty="0"/>
              <a:t>que nos auxilia na pesquisa de problemas quantitativos, nos quais a variabilidade do material obscurece </a:t>
            </a:r>
            <a:r>
              <a:rPr lang="pt-BR"/>
              <a:t>relações </a:t>
            </a:r>
            <a:r>
              <a:rPr lang="pt-BR" smtClean="0"/>
              <a:t>simples.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902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2981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8544"/>
            <a:ext cx="10515600" cy="513465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 smtClean="0"/>
              <a:t>Trabalho </a:t>
            </a:r>
            <a:r>
              <a:rPr lang="pt-BR" dirty="0"/>
              <a:t>científico, previamente planejado com base nos fundamentos do método científico e dos </a:t>
            </a:r>
            <a:r>
              <a:rPr lang="pt-BR" dirty="0">
                <a:solidFill>
                  <a:srgbClr val="FF0000"/>
                </a:solidFill>
              </a:rPr>
              <a:t>princípios básicos da experimentação</a:t>
            </a:r>
            <a:r>
              <a:rPr lang="pt-BR" dirty="0"/>
              <a:t>, que tem por objetivo comprovar uma hipótese científica ou </a:t>
            </a:r>
            <a:r>
              <a:rPr lang="pt-BR"/>
              <a:t>um </a:t>
            </a:r>
            <a:r>
              <a:rPr lang="pt-BR" smtClean="0"/>
              <a:t>fenômeno.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Ensaios de Valor de Cultivo e Uso (Feijão)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Tratamento: Elemento </a:t>
            </a:r>
            <a:r>
              <a:rPr lang="pt-BR" dirty="0"/>
              <a:t>ou os elementos cujos efeitos se desejam medir, avaliar ou comparar em </a:t>
            </a:r>
            <a:r>
              <a:rPr lang="pt-BR"/>
              <a:t>um </a:t>
            </a:r>
            <a:r>
              <a:rPr lang="pt-BR" smtClean="0"/>
              <a:t>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Melhoramento de plantas: Tratamento -&gt; Genótipos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Híbrido de milho, linhagens de feijão, clones de cana de açúcar, progênies (FMI, FIC, </a:t>
            </a:r>
            <a:r>
              <a:rPr lang="pt-BR" smtClean="0"/>
              <a:t>FE).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14608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72236"/>
            <a:ext cx="10515600" cy="121443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 smtClean="0"/>
              <a:t>Unidade Experimental</a:t>
            </a:r>
            <a:br>
              <a:rPr lang="pt-BR" sz="3600" dirty="0" smtClean="0"/>
            </a:br>
            <a:r>
              <a:rPr lang="pt-BR" sz="3600" dirty="0" smtClean="0"/>
              <a:t>(Parcela)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461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Unidade que vai receber o tratamento e fornecer os dados que deverão refletir </a:t>
            </a:r>
            <a:r>
              <a:rPr lang="pt-BR" smtClean="0"/>
              <a:t>seu efeito.</a:t>
            </a: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73" y="5349875"/>
            <a:ext cx="358065" cy="9398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38" y="5349875"/>
            <a:ext cx="358065" cy="9398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38" y="4359275"/>
            <a:ext cx="358065" cy="9398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88" y="4368800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548" y="5340350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13" y="5340350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13" y="4349750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63" y="4359275"/>
            <a:ext cx="358065" cy="93980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63" y="2389188"/>
            <a:ext cx="358065" cy="939800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13" y="2398713"/>
            <a:ext cx="358065" cy="93980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38" y="2379663"/>
            <a:ext cx="358065" cy="939800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88" y="2389188"/>
            <a:ext cx="358065" cy="939800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18" y="5732461"/>
            <a:ext cx="212299" cy="557213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83" y="5732461"/>
            <a:ext cx="212299" cy="557213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83" y="4741861"/>
            <a:ext cx="212299" cy="557213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33" y="4751386"/>
            <a:ext cx="212299" cy="557213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93" y="5722936"/>
            <a:ext cx="212299" cy="557213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58" y="5722936"/>
            <a:ext cx="212299" cy="557213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58" y="4732336"/>
            <a:ext cx="212299" cy="557213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08" y="4741861"/>
            <a:ext cx="212299" cy="557213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08" y="2771774"/>
            <a:ext cx="212299" cy="557213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58" y="2781299"/>
            <a:ext cx="212299" cy="557213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83" y="2762249"/>
            <a:ext cx="212299" cy="557213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33" y="2771774"/>
            <a:ext cx="212299" cy="55721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110173" y="2286000"/>
            <a:ext cx="1466733" cy="4105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/>
          <p:cNvSpPr/>
          <p:nvPr/>
        </p:nvSpPr>
        <p:spPr>
          <a:xfrm>
            <a:off x="2620208" y="2286000"/>
            <a:ext cx="1307674" cy="4105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85143" y="3334345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1578289" y="3329488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1852278" y="332967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>
            <a:off x="2245424" y="3324820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>
            <a:off x="2637370" y="3320232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>
            <a:off x="3030516" y="3315375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3" name="CaixaDeTexto 52"/>
          <p:cNvSpPr txBox="1"/>
          <p:nvPr/>
        </p:nvSpPr>
        <p:spPr>
          <a:xfrm>
            <a:off x="3304505" y="3315564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3697651" y="331070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pic>
        <p:nvPicPr>
          <p:cNvPr id="57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4"/>
          <a:stretch>
            <a:fillRect/>
          </a:stretch>
        </p:blipFill>
        <p:spPr bwMode="auto">
          <a:xfrm>
            <a:off x="4200546" y="2307431"/>
            <a:ext cx="7562850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rapezóide 16"/>
          <p:cNvSpPr/>
          <p:nvPr/>
        </p:nvSpPr>
        <p:spPr>
          <a:xfrm>
            <a:off x="6448446" y="2378868"/>
            <a:ext cx="3384550" cy="3960813"/>
          </a:xfrm>
          <a:prstGeom prst="trapezoid">
            <a:avLst>
              <a:gd name="adj" fmla="val 1717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4085257" y="6339681"/>
            <a:ext cx="201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Fonte: Nunes, 2012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70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ítulo 1"/>
          <p:cNvSpPr txBox="1">
            <a:spLocks/>
          </p:cNvSpPr>
          <p:nvPr/>
        </p:nvSpPr>
        <p:spPr>
          <a:xfrm>
            <a:off x="838200" y="72236"/>
            <a:ext cx="10515600" cy="1214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smtClean="0"/>
              <a:t>Unidade Experimental</a:t>
            </a:r>
            <a:br>
              <a:rPr lang="pt-BR" sz="3600" smtClean="0"/>
            </a:br>
            <a:r>
              <a:rPr lang="pt-BR" sz="3600" smtClean="0"/>
              <a:t>(Parcela)</a:t>
            </a:r>
            <a:endParaRPr lang="pt-BR" sz="36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8030"/>
            <a:ext cx="3383149" cy="5153548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471749" y="2577737"/>
            <a:ext cx="661851" cy="3291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939" y="1489167"/>
            <a:ext cx="1013806" cy="5142411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92"/>
          <a:stretch/>
        </p:blipFill>
        <p:spPr>
          <a:xfrm>
            <a:off x="7211592" y="1489167"/>
            <a:ext cx="3926670" cy="2411701"/>
          </a:xfrm>
          <a:prstGeom prst="rect">
            <a:avLst/>
          </a:prstGeom>
        </p:spPr>
      </p:pic>
      <p:sp>
        <p:nvSpPr>
          <p:cNvPr id="47" name="Retângulo 46"/>
          <p:cNvSpPr/>
          <p:nvPr/>
        </p:nvSpPr>
        <p:spPr>
          <a:xfrm>
            <a:off x="8098971" y="1611083"/>
            <a:ext cx="444138" cy="182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8756469" y="1606727"/>
            <a:ext cx="444138" cy="182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9459682" y="1602374"/>
            <a:ext cx="444138" cy="182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682" y="4103366"/>
            <a:ext cx="684564" cy="2625634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63" y="4103366"/>
            <a:ext cx="706646" cy="2625634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084" y="4103366"/>
            <a:ext cx="706646" cy="2625634"/>
          </a:xfrm>
          <a:prstGeom prst="rect">
            <a:avLst/>
          </a:prstGeom>
        </p:spPr>
      </p:pic>
      <p:sp>
        <p:nvSpPr>
          <p:cNvPr id="59" name="Retângulo 58"/>
          <p:cNvSpPr/>
          <p:nvPr/>
        </p:nvSpPr>
        <p:spPr>
          <a:xfrm>
            <a:off x="5054619" y="6026332"/>
            <a:ext cx="1038126" cy="6052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3" name="Conector reto 32"/>
          <p:cNvCxnSpPr/>
          <p:nvPr/>
        </p:nvCxnSpPr>
        <p:spPr>
          <a:xfrm>
            <a:off x="5078939" y="2656114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>
            <a:off x="5078939" y="2172788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>
            <a:off x="5078939" y="3152502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>
            <a:off x="5078939" y="3631474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>
            <a:off x="5078939" y="4103366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>
            <a:off x="5078939" y="4589416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>
            <a:off x="5078939" y="5077097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/>
          <p:nvPr/>
        </p:nvCxnSpPr>
        <p:spPr>
          <a:xfrm>
            <a:off x="5078939" y="5573485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/>
          <p:nvPr/>
        </p:nvCxnSpPr>
        <p:spPr>
          <a:xfrm>
            <a:off x="5078939" y="6026332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26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10328" y="1575553"/>
            <a:ext cx="5966518" cy="513730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1" r="6620" b="23467"/>
          <a:stretch/>
        </p:blipFill>
        <p:spPr>
          <a:xfrm>
            <a:off x="6076846" y="1609661"/>
            <a:ext cx="5889878" cy="5069087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073332" y="180976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Unidade Experimental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(Parcela)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52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1554</TotalTime>
  <Words>1597</Words>
  <Application>Microsoft Office PowerPoint</Application>
  <PresentationFormat>Widescreen</PresentationFormat>
  <Paragraphs>396</Paragraphs>
  <Slides>44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Century Gothic</vt:lpstr>
      <vt:lpstr>Garamond</vt:lpstr>
      <vt:lpstr>Times New Roman</vt:lpstr>
      <vt:lpstr>Tema do Office</vt:lpstr>
      <vt:lpstr>Análise de Experimentos em Genética e Melhoramento de Plantas  Princípios Básicos Da Experimentação e Suas Implicações Na Genética e No Melhoramento De Plantas</vt:lpstr>
      <vt:lpstr>Conceitos Importantes</vt:lpstr>
      <vt:lpstr>O que é uma hipótese? (Estatística)</vt:lpstr>
      <vt:lpstr>Como Testar as Hipóteses?</vt:lpstr>
      <vt:lpstr>Estatística Experimental (Experimentação)</vt:lpstr>
      <vt:lpstr>Experimento</vt:lpstr>
      <vt:lpstr>Unidade Experimental (Parcela)</vt:lpstr>
      <vt:lpstr>Apresentação do PowerPoint</vt:lpstr>
      <vt:lpstr>Apresentação do PowerPoint</vt:lpstr>
      <vt:lpstr>Apresentação do PowerPoint</vt:lpstr>
      <vt:lpstr>Apresentação do PowerPoint</vt:lpstr>
      <vt:lpstr>Bordadura</vt:lpstr>
      <vt:lpstr>Bordadura</vt:lpstr>
      <vt:lpstr>Bordadura</vt:lpstr>
      <vt:lpstr>Importância dos princípios da experimentação no melhoramento de plantas</vt:lpstr>
      <vt:lpstr>Princípios Básicos Da Experimentação Como estimar a variância ambiental V(M)?</vt:lpstr>
      <vt:lpstr>Determinação do número de repetições</vt:lpstr>
      <vt:lpstr>Erro Experimental</vt:lpstr>
      <vt:lpstr>Erro Experimental</vt:lpstr>
      <vt:lpstr>Princípios Básicos Da Experimentação Como estimar a COV(G,M)?</vt:lpstr>
      <vt:lpstr>Princípios Básicos Da Experimentação</vt:lpstr>
      <vt:lpstr>Delineamento Experimental</vt:lpstr>
      <vt:lpstr>Apresentação do PowerPoint</vt:lpstr>
      <vt:lpstr>1. Planejamento</vt:lpstr>
      <vt:lpstr>Apresentação do PowerPoint</vt:lpstr>
      <vt:lpstr>Delineamento Inteiramente casualizado - DIC</vt:lpstr>
      <vt:lpstr>Delineamento em Blocos Casualizados</vt:lpstr>
      <vt:lpstr>Delineamento em Quadrado Latino</vt:lpstr>
      <vt:lpstr>Delineamento em Blocos Incompletos Látice Quadrado Balanceado – v = k²</vt:lpstr>
      <vt:lpstr>Delineamento em Blocos Incompletos Látice Quadrado Desbalanceado – v = k²</vt:lpstr>
      <vt:lpstr>Delineamento em Blocos Incompletos Blocos Aumentados</vt:lpstr>
      <vt:lpstr>Grupos de Experimentos</vt:lpstr>
      <vt:lpstr>Experimento com testemunha intercalar</vt:lpstr>
      <vt:lpstr>1. Planejamento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Experimentos em Genética e Melhoramento de Plantas</dc:title>
  <dc:creator>Cliente</dc:creator>
  <cp:lastModifiedBy>Cliente</cp:lastModifiedBy>
  <cp:revision>107</cp:revision>
  <dcterms:created xsi:type="dcterms:W3CDTF">2019-05-16T17:24:43Z</dcterms:created>
  <dcterms:modified xsi:type="dcterms:W3CDTF">2019-08-25T21:39:28Z</dcterms:modified>
</cp:coreProperties>
</file>